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56" r:id="rId2"/>
    <p:sldId id="259" r:id="rId3"/>
    <p:sldId id="265" r:id="rId4"/>
    <p:sldId id="261" r:id="rId5"/>
    <p:sldId id="266" r:id="rId6"/>
    <p:sldId id="267" r:id="rId7"/>
    <p:sldId id="264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73"/>
  </p:normalViewPr>
  <p:slideViewPr>
    <p:cSldViewPr snapToGrid="0" snapToObjects="1">
      <p:cViewPr varScale="1">
        <p:scale>
          <a:sx n="104" d="100"/>
          <a:sy n="104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5DBC59-ECF2-4CCD-9998-F1FBD83B0CAA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3A857FA-4167-4238-B885-304A2DC8D4F6}">
      <dgm:prSet/>
      <dgm:spPr/>
      <dgm:t>
        <a:bodyPr/>
        <a:lstStyle/>
        <a:p>
          <a:r>
            <a:rPr lang="fr-FR" dirty="0"/>
            <a:t>E0 </a:t>
          </a:r>
          <a:r>
            <a:rPr lang="fr-FR" dirty="0" err="1"/>
            <a:t>Recommendations</a:t>
          </a:r>
          <a:r>
            <a:rPr lang="fr-FR" dirty="0"/>
            <a:t> pour les </a:t>
          </a:r>
          <a:r>
            <a:rPr lang="fr-FR" dirty="0" err="1"/>
            <a:t>outliers</a:t>
          </a:r>
          <a:endParaRPr lang="en-US" dirty="0"/>
        </a:p>
      </dgm:t>
    </dgm:pt>
    <dgm:pt modelId="{B9BA9331-B769-4EA8-8E12-9A1FBB539097}" type="parTrans" cxnId="{86F337F6-8821-4553-B221-2CF3951BF4A7}">
      <dgm:prSet/>
      <dgm:spPr/>
      <dgm:t>
        <a:bodyPr/>
        <a:lstStyle/>
        <a:p>
          <a:endParaRPr lang="en-US"/>
        </a:p>
      </dgm:t>
    </dgm:pt>
    <dgm:pt modelId="{8AA69D96-BBE6-4CFE-83CA-4AE8592923C9}" type="sibTrans" cxnId="{86F337F6-8821-4553-B221-2CF3951BF4A7}">
      <dgm:prSet/>
      <dgm:spPr/>
      <dgm:t>
        <a:bodyPr/>
        <a:lstStyle/>
        <a:p>
          <a:endParaRPr lang="en-US"/>
        </a:p>
      </dgm:t>
    </dgm:pt>
    <dgm:pt modelId="{86B07058-EBDE-4300-B934-4CB93EA66A5D}">
      <dgm:prSet/>
      <dgm:spPr/>
      <dgm:t>
        <a:bodyPr/>
        <a:lstStyle/>
        <a:p>
          <a:r>
            <a:rPr lang="fr-FR" dirty="0"/>
            <a:t>E1 Matching  des offres employeurs avec les CV</a:t>
          </a:r>
          <a:endParaRPr lang="en-US" dirty="0"/>
        </a:p>
      </dgm:t>
    </dgm:pt>
    <dgm:pt modelId="{EBFB4F09-E2B4-4CB9-8B4E-1C61EEB08ACF}" type="parTrans" cxnId="{98A37ACB-8EB0-4C18-9B06-F7A2A5F19C89}">
      <dgm:prSet/>
      <dgm:spPr/>
      <dgm:t>
        <a:bodyPr/>
        <a:lstStyle/>
        <a:p>
          <a:endParaRPr lang="en-US"/>
        </a:p>
      </dgm:t>
    </dgm:pt>
    <dgm:pt modelId="{A9513661-3559-4414-8F10-F89FEA72AB56}" type="sibTrans" cxnId="{98A37ACB-8EB0-4C18-9B06-F7A2A5F19C89}">
      <dgm:prSet/>
      <dgm:spPr/>
      <dgm:t>
        <a:bodyPr/>
        <a:lstStyle/>
        <a:p>
          <a:endParaRPr lang="en-US"/>
        </a:p>
      </dgm:t>
    </dgm:pt>
    <dgm:pt modelId="{231A042B-CB47-4FCF-990F-3F260EFF6E1A}">
      <dgm:prSet/>
      <dgm:spPr/>
      <dgm:t>
        <a:bodyPr/>
        <a:lstStyle/>
        <a:p>
          <a:r>
            <a:rPr lang="fr-FR" dirty="0"/>
            <a:t>E2 </a:t>
          </a:r>
          <a:r>
            <a:rPr lang="fr-FR" dirty="0" err="1"/>
            <a:t>Scoring</a:t>
          </a:r>
          <a:r>
            <a:rPr lang="fr-FR" dirty="0"/>
            <a:t> via les feedbacks des chercheurs d’emploi</a:t>
          </a:r>
          <a:endParaRPr lang="en-US" dirty="0"/>
        </a:p>
      </dgm:t>
    </dgm:pt>
    <dgm:pt modelId="{1D77016C-7A55-439A-8190-C90DFEFA5E81}" type="parTrans" cxnId="{217ACDE9-D064-43D0-810B-414B008170C6}">
      <dgm:prSet/>
      <dgm:spPr/>
      <dgm:t>
        <a:bodyPr/>
        <a:lstStyle/>
        <a:p>
          <a:endParaRPr lang="en-US"/>
        </a:p>
      </dgm:t>
    </dgm:pt>
    <dgm:pt modelId="{F4959C1F-1F8E-48DC-B264-FF903684BAF1}" type="sibTrans" cxnId="{217ACDE9-D064-43D0-810B-414B008170C6}">
      <dgm:prSet/>
      <dgm:spPr/>
      <dgm:t>
        <a:bodyPr/>
        <a:lstStyle/>
        <a:p>
          <a:endParaRPr lang="en-US"/>
        </a:p>
      </dgm:t>
    </dgm:pt>
    <dgm:pt modelId="{3387F481-2BC6-2C4F-B934-69EB20131223}" type="pres">
      <dgm:prSet presAssocID="{945DBC59-ECF2-4CCD-9998-F1FBD83B0CAA}" presName="linear" presStyleCnt="0">
        <dgm:presLayoutVars>
          <dgm:dir/>
          <dgm:animLvl val="lvl"/>
          <dgm:resizeHandles val="exact"/>
        </dgm:presLayoutVars>
      </dgm:prSet>
      <dgm:spPr/>
    </dgm:pt>
    <dgm:pt modelId="{7F6F17DD-DDE9-904A-8DFE-168D03530992}" type="pres">
      <dgm:prSet presAssocID="{53A857FA-4167-4238-B885-304A2DC8D4F6}" presName="parentLin" presStyleCnt="0"/>
      <dgm:spPr/>
    </dgm:pt>
    <dgm:pt modelId="{35073636-269B-344C-B0A4-015B07C7E2E6}" type="pres">
      <dgm:prSet presAssocID="{53A857FA-4167-4238-B885-304A2DC8D4F6}" presName="parentLeftMargin" presStyleLbl="node1" presStyleIdx="0" presStyleCnt="3"/>
      <dgm:spPr/>
    </dgm:pt>
    <dgm:pt modelId="{4A76B924-5035-8F41-B5C3-5557FE9D45E6}" type="pres">
      <dgm:prSet presAssocID="{53A857FA-4167-4238-B885-304A2DC8D4F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0B3DA5A-3366-364F-9CF7-8D63CE81E733}" type="pres">
      <dgm:prSet presAssocID="{53A857FA-4167-4238-B885-304A2DC8D4F6}" presName="negativeSpace" presStyleCnt="0"/>
      <dgm:spPr/>
    </dgm:pt>
    <dgm:pt modelId="{6D13215E-F5AC-2940-9450-1F0E4A224B2C}" type="pres">
      <dgm:prSet presAssocID="{53A857FA-4167-4238-B885-304A2DC8D4F6}" presName="childText" presStyleLbl="conFgAcc1" presStyleIdx="0" presStyleCnt="3">
        <dgm:presLayoutVars>
          <dgm:bulletEnabled val="1"/>
        </dgm:presLayoutVars>
      </dgm:prSet>
      <dgm:spPr/>
    </dgm:pt>
    <dgm:pt modelId="{E54772D6-B7D5-9941-99DD-E82A1DC4D189}" type="pres">
      <dgm:prSet presAssocID="{8AA69D96-BBE6-4CFE-83CA-4AE8592923C9}" presName="spaceBetweenRectangles" presStyleCnt="0"/>
      <dgm:spPr/>
    </dgm:pt>
    <dgm:pt modelId="{441AB660-61C0-3A4D-84E3-5F3427D1DFD7}" type="pres">
      <dgm:prSet presAssocID="{86B07058-EBDE-4300-B934-4CB93EA66A5D}" presName="parentLin" presStyleCnt="0"/>
      <dgm:spPr/>
    </dgm:pt>
    <dgm:pt modelId="{424A3BCE-D9B2-D042-B5B1-133CF8AF2B19}" type="pres">
      <dgm:prSet presAssocID="{86B07058-EBDE-4300-B934-4CB93EA66A5D}" presName="parentLeftMargin" presStyleLbl="node1" presStyleIdx="0" presStyleCnt="3"/>
      <dgm:spPr/>
    </dgm:pt>
    <dgm:pt modelId="{2D8ADB03-36BB-FD4F-9B77-8B1F5DA7188B}" type="pres">
      <dgm:prSet presAssocID="{86B07058-EBDE-4300-B934-4CB93EA66A5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6F80425-FD82-2941-A21B-F12CD3D5E694}" type="pres">
      <dgm:prSet presAssocID="{86B07058-EBDE-4300-B934-4CB93EA66A5D}" presName="negativeSpace" presStyleCnt="0"/>
      <dgm:spPr/>
    </dgm:pt>
    <dgm:pt modelId="{C91FB2D2-67F7-C843-B84F-B2CEEC2C922C}" type="pres">
      <dgm:prSet presAssocID="{86B07058-EBDE-4300-B934-4CB93EA66A5D}" presName="childText" presStyleLbl="conFgAcc1" presStyleIdx="1" presStyleCnt="3">
        <dgm:presLayoutVars>
          <dgm:bulletEnabled val="1"/>
        </dgm:presLayoutVars>
      </dgm:prSet>
      <dgm:spPr/>
    </dgm:pt>
    <dgm:pt modelId="{7D2F5FA2-D01C-0D4F-A50E-F98A31A205C4}" type="pres">
      <dgm:prSet presAssocID="{A9513661-3559-4414-8F10-F89FEA72AB56}" presName="spaceBetweenRectangles" presStyleCnt="0"/>
      <dgm:spPr/>
    </dgm:pt>
    <dgm:pt modelId="{D41C7465-7FD5-E94B-96DF-783EC620158E}" type="pres">
      <dgm:prSet presAssocID="{231A042B-CB47-4FCF-990F-3F260EFF6E1A}" presName="parentLin" presStyleCnt="0"/>
      <dgm:spPr/>
    </dgm:pt>
    <dgm:pt modelId="{3BEDC0CF-C13F-314B-9F8C-8DF0D55C8B8E}" type="pres">
      <dgm:prSet presAssocID="{231A042B-CB47-4FCF-990F-3F260EFF6E1A}" presName="parentLeftMargin" presStyleLbl="node1" presStyleIdx="1" presStyleCnt="3"/>
      <dgm:spPr/>
    </dgm:pt>
    <dgm:pt modelId="{BB476339-BF9E-4445-8EF8-F26F9A26E4FA}" type="pres">
      <dgm:prSet presAssocID="{231A042B-CB47-4FCF-990F-3F260EFF6E1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B09883E-1C20-5E4A-BC79-200D71ACB437}" type="pres">
      <dgm:prSet presAssocID="{231A042B-CB47-4FCF-990F-3F260EFF6E1A}" presName="negativeSpace" presStyleCnt="0"/>
      <dgm:spPr/>
    </dgm:pt>
    <dgm:pt modelId="{F9C402E1-F1F1-4340-ADC7-BD37808C53F8}" type="pres">
      <dgm:prSet presAssocID="{231A042B-CB47-4FCF-990F-3F260EFF6E1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3949A2E-7EB0-B941-BAB0-EBD16EA5F2F4}" type="presOf" srcId="{231A042B-CB47-4FCF-990F-3F260EFF6E1A}" destId="{BB476339-BF9E-4445-8EF8-F26F9A26E4FA}" srcOrd="1" destOrd="0" presId="urn:microsoft.com/office/officeart/2005/8/layout/list1"/>
    <dgm:cxn modelId="{D1B7E65D-A964-7B49-8CBC-71DFE33E73FE}" type="presOf" srcId="{945DBC59-ECF2-4CCD-9998-F1FBD83B0CAA}" destId="{3387F481-2BC6-2C4F-B934-69EB20131223}" srcOrd="0" destOrd="0" presId="urn:microsoft.com/office/officeart/2005/8/layout/list1"/>
    <dgm:cxn modelId="{C330CE62-974F-864B-B187-A6B55CA72C03}" type="presOf" srcId="{86B07058-EBDE-4300-B934-4CB93EA66A5D}" destId="{424A3BCE-D9B2-D042-B5B1-133CF8AF2B19}" srcOrd="0" destOrd="0" presId="urn:microsoft.com/office/officeart/2005/8/layout/list1"/>
    <dgm:cxn modelId="{39A11870-0D8B-A64C-8C62-D129B7730AEB}" type="presOf" srcId="{231A042B-CB47-4FCF-990F-3F260EFF6E1A}" destId="{3BEDC0CF-C13F-314B-9F8C-8DF0D55C8B8E}" srcOrd="0" destOrd="0" presId="urn:microsoft.com/office/officeart/2005/8/layout/list1"/>
    <dgm:cxn modelId="{015DC679-4597-C749-80C9-A8FB70B82F67}" type="presOf" srcId="{53A857FA-4167-4238-B885-304A2DC8D4F6}" destId="{35073636-269B-344C-B0A4-015B07C7E2E6}" srcOrd="0" destOrd="0" presId="urn:microsoft.com/office/officeart/2005/8/layout/list1"/>
    <dgm:cxn modelId="{18E5ED96-F2BE-9C46-88E2-19B5735D69B6}" type="presOf" srcId="{86B07058-EBDE-4300-B934-4CB93EA66A5D}" destId="{2D8ADB03-36BB-FD4F-9B77-8B1F5DA7188B}" srcOrd="1" destOrd="0" presId="urn:microsoft.com/office/officeart/2005/8/layout/list1"/>
    <dgm:cxn modelId="{514A3EB3-7AD0-C34C-9CE1-5EE254AB8372}" type="presOf" srcId="{53A857FA-4167-4238-B885-304A2DC8D4F6}" destId="{4A76B924-5035-8F41-B5C3-5557FE9D45E6}" srcOrd="1" destOrd="0" presId="urn:microsoft.com/office/officeart/2005/8/layout/list1"/>
    <dgm:cxn modelId="{98A37ACB-8EB0-4C18-9B06-F7A2A5F19C89}" srcId="{945DBC59-ECF2-4CCD-9998-F1FBD83B0CAA}" destId="{86B07058-EBDE-4300-B934-4CB93EA66A5D}" srcOrd="1" destOrd="0" parTransId="{EBFB4F09-E2B4-4CB9-8B4E-1C61EEB08ACF}" sibTransId="{A9513661-3559-4414-8F10-F89FEA72AB56}"/>
    <dgm:cxn modelId="{217ACDE9-D064-43D0-810B-414B008170C6}" srcId="{945DBC59-ECF2-4CCD-9998-F1FBD83B0CAA}" destId="{231A042B-CB47-4FCF-990F-3F260EFF6E1A}" srcOrd="2" destOrd="0" parTransId="{1D77016C-7A55-439A-8190-C90DFEFA5E81}" sibTransId="{F4959C1F-1F8E-48DC-B264-FF903684BAF1}"/>
    <dgm:cxn modelId="{86F337F6-8821-4553-B221-2CF3951BF4A7}" srcId="{945DBC59-ECF2-4CCD-9998-F1FBD83B0CAA}" destId="{53A857FA-4167-4238-B885-304A2DC8D4F6}" srcOrd="0" destOrd="0" parTransId="{B9BA9331-B769-4EA8-8E12-9A1FBB539097}" sibTransId="{8AA69D96-BBE6-4CFE-83CA-4AE8592923C9}"/>
    <dgm:cxn modelId="{39245479-90C3-AB47-94CB-566AB372FC9A}" type="presParOf" srcId="{3387F481-2BC6-2C4F-B934-69EB20131223}" destId="{7F6F17DD-DDE9-904A-8DFE-168D03530992}" srcOrd="0" destOrd="0" presId="urn:microsoft.com/office/officeart/2005/8/layout/list1"/>
    <dgm:cxn modelId="{0686D0A6-31FD-E94D-9DFC-4D8E91A3F2D6}" type="presParOf" srcId="{7F6F17DD-DDE9-904A-8DFE-168D03530992}" destId="{35073636-269B-344C-B0A4-015B07C7E2E6}" srcOrd="0" destOrd="0" presId="urn:microsoft.com/office/officeart/2005/8/layout/list1"/>
    <dgm:cxn modelId="{D60A410E-9F67-4248-BE16-4D174EDFFD5B}" type="presParOf" srcId="{7F6F17DD-DDE9-904A-8DFE-168D03530992}" destId="{4A76B924-5035-8F41-B5C3-5557FE9D45E6}" srcOrd="1" destOrd="0" presId="urn:microsoft.com/office/officeart/2005/8/layout/list1"/>
    <dgm:cxn modelId="{4D613077-2600-7E40-8A66-AAA761686F99}" type="presParOf" srcId="{3387F481-2BC6-2C4F-B934-69EB20131223}" destId="{30B3DA5A-3366-364F-9CF7-8D63CE81E733}" srcOrd="1" destOrd="0" presId="urn:microsoft.com/office/officeart/2005/8/layout/list1"/>
    <dgm:cxn modelId="{FA3777F0-F91A-7943-BFA7-276EF6805A4B}" type="presParOf" srcId="{3387F481-2BC6-2C4F-B934-69EB20131223}" destId="{6D13215E-F5AC-2940-9450-1F0E4A224B2C}" srcOrd="2" destOrd="0" presId="urn:microsoft.com/office/officeart/2005/8/layout/list1"/>
    <dgm:cxn modelId="{6DFAA81A-709E-194D-B403-5B622490FDC5}" type="presParOf" srcId="{3387F481-2BC6-2C4F-B934-69EB20131223}" destId="{E54772D6-B7D5-9941-99DD-E82A1DC4D189}" srcOrd="3" destOrd="0" presId="urn:microsoft.com/office/officeart/2005/8/layout/list1"/>
    <dgm:cxn modelId="{CE99B0D2-B366-CF41-BFF4-37E7E6376B8B}" type="presParOf" srcId="{3387F481-2BC6-2C4F-B934-69EB20131223}" destId="{441AB660-61C0-3A4D-84E3-5F3427D1DFD7}" srcOrd="4" destOrd="0" presId="urn:microsoft.com/office/officeart/2005/8/layout/list1"/>
    <dgm:cxn modelId="{28005A22-7CBB-9743-8914-9AB82B5FB73E}" type="presParOf" srcId="{441AB660-61C0-3A4D-84E3-5F3427D1DFD7}" destId="{424A3BCE-D9B2-D042-B5B1-133CF8AF2B19}" srcOrd="0" destOrd="0" presId="urn:microsoft.com/office/officeart/2005/8/layout/list1"/>
    <dgm:cxn modelId="{8440DA00-4C78-3447-A688-655F1668C5F3}" type="presParOf" srcId="{441AB660-61C0-3A4D-84E3-5F3427D1DFD7}" destId="{2D8ADB03-36BB-FD4F-9B77-8B1F5DA7188B}" srcOrd="1" destOrd="0" presId="urn:microsoft.com/office/officeart/2005/8/layout/list1"/>
    <dgm:cxn modelId="{AC0EE177-A7AB-5D43-8C53-A19F685103FC}" type="presParOf" srcId="{3387F481-2BC6-2C4F-B934-69EB20131223}" destId="{76F80425-FD82-2941-A21B-F12CD3D5E694}" srcOrd="5" destOrd="0" presId="urn:microsoft.com/office/officeart/2005/8/layout/list1"/>
    <dgm:cxn modelId="{F59D21EF-3D4D-514B-B537-44EF48EC2782}" type="presParOf" srcId="{3387F481-2BC6-2C4F-B934-69EB20131223}" destId="{C91FB2D2-67F7-C843-B84F-B2CEEC2C922C}" srcOrd="6" destOrd="0" presId="urn:microsoft.com/office/officeart/2005/8/layout/list1"/>
    <dgm:cxn modelId="{FCAEF940-8F78-334C-A2E2-919D8C952ED2}" type="presParOf" srcId="{3387F481-2BC6-2C4F-B934-69EB20131223}" destId="{7D2F5FA2-D01C-0D4F-A50E-F98A31A205C4}" srcOrd="7" destOrd="0" presId="urn:microsoft.com/office/officeart/2005/8/layout/list1"/>
    <dgm:cxn modelId="{C547ADF8-B3B7-884B-824B-CD1DDFA9C8F2}" type="presParOf" srcId="{3387F481-2BC6-2C4F-B934-69EB20131223}" destId="{D41C7465-7FD5-E94B-96DF-783EC620158E}" srcOrd="8" destOrd="0" presId="urn:microsoft.com/office/officeart/2005/8/layout/list1"/>
    <dgm:cxn modelId="{DEF341C4-B50E-D447-B64F-68E557BED386}" type="presParOf" srcId="{D41C7465-7FD5-E94B-96DF-783EC620158E}" destId="{3BEDC0CF-C13F-314B-9F8C-8DF0D55C8B8E}" srcOrd="0" destOrd="0" presId="urn:microsoft.com/office/officeart/2005/8/layout/list1"/>
    <dgm:cxn modelId="{26F9EF4D-071B-A34C-B807-AB58D3F7018D}" type="presParOf" srcId="{D41C7465-7FD5-E94B-96DF-783EC620158E}" destId="{BB476339-BF9E-4445-8EF8-F26F9A26E4FA}" srcOrd="1" destOrd="0" presId="urn:microsoft.com/office/officeart/2005/8/layout/list1"/>
    <dgm:cxn modelId="{6AC3BB45-74F1-8844-A204-1CF63D24DF6A}" type="presParOf" srcId="{3387F481-2BC6-2C4F-B934-69EB20131223}" destId="{BB09883E-1C20-5E4A-BC79-200D71ACB437}" srcOrd="9" destOrd="0" presId="urn:microsoft.com/office/officeart/2005/8/layout/list1"/>
    <dgm:cxn modelId="{26BFFB4B-08E3-9348-B50A-DBD3A2E676FF}" type="presParOf" srcId="{3387F481-2BC6-2C4F-B934-69EB20131223}" destId="{F9C402E1-F1F1-4340-ADC7-BD37808C53F8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C0BCB0-87AA-4F42-9FD7-F895B784512B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FD2F6E4D-0868-4E8D-8150-63A541DCBF13}">
      <dgm:prSet/>
      <dgm:spPr/>
      <dgm:t>
        <a:bodyPr/>
        <a:lstStyle/>
        <a:p>
          <a:r>
            <a:rPr lang="fr-FR" dirty="0" err="1"/>
            <a:t>Feature</a:t>
          </a:r>
          <a:r>
            <a:rPr lang="fr-FR" dirty="0"/>
            <a:t> 1 : TF IDF Titre offre et expériences CV</a:t>
          </a:r>
          <a:endParaRPr lang="en-US" dirty="0"/>
        </a:p>
      </dgm:t>
    </dgm:pt>
    <dgm:pt modelId="{C9B53382-2E68-4D6A-B66E-7B45F3CDAC2C}" type="parTrans" cxnId="{32B239E5-AF5E-4193-807D-253C1547B121}">
      <dgm:prSet/>
      <dgm:spPr/>
      <dgm:t>
        <a:bodyPr/>
        <a:lstStyle/>
        <a:p>
          <a:endParaRPr lang="en-US"/>
        </a:p>
      </dgm:t>
    </dgm:pt>
    <dgm:pt modelId="{BD440464-40BE-43E8-AA99-ABA0E3843C5F}" type="sibTrans" cxnId="{32B239E5-AF5E-4193-807D-253C1547B121}">
      <dgm:prSet/>
      <dgm:spPr/>
      <dgm:t>
        <a:bodyPr/>
        <a:lstStyle/>
        <a:p>
          <a:endParaRPr lang="en-US"/>
        </a:p>
      </dgm:t>
    </dgm:pt>
    <dgm:pt modelId="{1F65A078-73D7-4FF8-89A0-27960F57B646}">
      <dgm:prSet/>
      <dgm:spPr/>
      <dgm:t>
        <a:bodyPr/>
        <a:lstStyle/>
        <a:p>
          <a:r>
            <a:rPr lang="fr-FR" dirty="0" err="1"/>
            <a:t>Feature</a:t>
          </a:r>
          <a:r>
            <a:rPr lang="fr-FR" dirty="0"/>
            <a:t> 2 : Présence de la catégorie du job dans le CV</a:t>
          </a:r>
          <a:endParaRPr lang="en-US" dirty="0"/>
        </a:p>
      </dgm:t>
    </dgm:pt>
    <dgm:pt modelId="{9CBB3F23-4B40-418E-A293-CF7CAD15B85B}" type="parTrans" cxnId="{59934304-4D25-4E76-865B-3DC2C3A9B461}">
      <dgm:prSet/>
      <dgm:spPr/>
      <dgm:t>
        <a:bodyPr/>
        <a:lstStyle/>
        <a:p>
          <a:endParaRPr lang="en-US"/>
        </a:p>
      </dgm:t>
    </dgm:pt>
    <dgm:pt modelId="{E891F338-D2AA-4471-B0D0-5EEFF0E902DD}" type="sibTrans" cxnId="{59934304-4D25-4E76-865B-3DC2C3A9B461}">
      <dgm:prSet/>
      <dgm:spPr/>
      <dgm:t>
        <a:bodyPr/>
        <a:lstStyle/>
        <a:p>
          <a:endParaRPr lang="en-US"/>
        </a:p>
      </dgm:t>
    </dgm:pt>
    <dgm:pt modelId="{31D93E94-F748-4E3C-8D3D-0555CFB4DF2D}">
      <dgm:prSet/>
      <dgm:spPr/>
      <dgm:t>
        <a:bodyPr/>
        <a:lstStyle/>
        <a:p>
          <a:r>
            <a:rPr lang="fr-FR" dirty="0" err="1"/>
            <a:t>Feature</a:t>
          </a:r>
          <a:r>
            <a:rPr lang="fr-FR" dirty="0"/>
            <a:t> 3 : prérequis management</a:t>
          </a:r>
          <a:endParaRPr lang="en-US" dirty="0"/>
        </a:p>
      </dgm:t>
    </dgm:pt>
    <dgm:pt modelId="{E195B4A6-BB82-409B-9DBA-B1066FEE6301}" type="parTrans" cxnId="{C3C9E9AB-EF83-4D97-A30B-51B10D48C2BE}">
      <dgm:prSet/>
      <dgm:spPr/>
      <dgm:t>
        <a:bodyPr/>
        <a:lstStyle/>
        <a:p>
          <a:endParaRPr lang="en-US"/>
        </a:p>
      </dgm:t>
    </dgm:pt>
    <dgm:pt modelId="{ABEAA9A3-11FD-4793-AB81-8DEB8236A0E2}" type="sibTrans" cxnId="{C3C9E9AB-EF83-4D97-A30B-51B10D48C2BE}">
      <dgm:prSet/>
      <dgm:spPr/>
      <dgm:t>
        <a:bodyPr/>
        <a:lstStyle/>
        <a:p>
          <a:endParaRPr lang="en-US"/>
        </a:p>
      </dgm:t>
    </dgm:pt>
    <dgm:pt modelId="{A034F2EC-828F-B64F-A78C-06B9BA327991}" type="pres">
      <dgm:prSet presAssocID="{8BC0BCB0-87AA-4F42-9FD7-F895B784512B}" presName="linear" presStyleCnt="0">
        <dgm:presLayoutVars>
          <dgm:animLvl val="lvl"/>
          <dgm:resizeHandles val="exact"/>
        </dgm:presLayoutVars>
      </dgm:prSet>
      <dgm:spPr/>
    </dgm:pt>
    <dgm:pt modelId="{028809A8-2EB2-4048-AA99-C1D303A125AA}" type="pres">
      <dgm:prSet presAssocID="{FD2F6E4D-0868-4E8D-8150-63A541DCBF1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9DD9E54-FBDF-8E43-A950-32BC0744FCB0}" type="pres">
      <dgm:prSet presAssocID="{BD440464-40BE-43E8-AA99-ABA0E3843C5F}" presName="spacer" presStyleCnt="0"/>
      <dgm:spPr/>
    </dgm:pt>
    <dgm:pt modelId="{8C99A6F1-184F-824F-8C55-CFF9E774A3A1}" type="pres">
      <dgm:prSet presAssocID="{1F65A078-73D7-4FF8-89A0-27960F57B64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A76ABEB-FE2B-7E4C-98BA-BEE702A42EA0}" type="pres">
      <dgm:prSet presAssocID="{E891F338-D2AA-4471-B0D0-5EEFF0E902DD}" presName="spacer" presStyleCnt="0"/>
      <dgm:spPr/>
    </dgm:pt>
    <dgm:pt modelId="{D58F6B75-E012-3243-B4D5-C2CA9FC769EE}" type="pres">
      <dgm:prSet presAssocID="{31D93E94-F748-4E3C-8D3D-0555CFB4DF2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9934304-4D25-4E76-865B-3DC2C3A9B461}" srcId="{8BC0BCB0-87AA-4F42-9FD7-F895B784512B}" destId="{1F65A078-73D7-4FF8-89A0-27960F57B646}" srcOrd="1" destOrd="0" parTransId="{9CBB3F23-4B40-418E-A293-CF7CAD15B85B}" sibTransId="{E891F338-D2AA-4471-B0D0-5EEFF0E902DD}"/>
    <dgm:cxn modelId="{947A8E41-545E-5445-95B9-2BF7A537B700}" type="presOf" srcId="{FD2F6E4D-0868-4E8D-8150-63A541DCBF13}" destId="{028809A8-2EB2-4048-AA99-C1D303A125AA}" srcOrd="0" destOrd="0" presId="urn:microsoft.com/office/officeart/2005/8/layout/vList2"/>
    <dgm:cxn modelId="{BDEA1154-1D45-0E4B-AA80-5FD9750509E5}" type="presOf" srcId="{8BC0BCB0-87AA-4F42-9FD7-F895B784512B}" destId="{A034F2EC-828F-B64F-A78C-06B9BA327991}" srcOrd="0" destOrd="0" presId="urn:microsoft.com/office/officeart/2005/8/layout/vList2"/>
    <dgm:cxn modelId="{87480F63-0D20-FD41-9D72-852AF5ED3FF5}" type="presOf" srcId="{1F65A078-73D7-4FF8-89A0-27960F57B646}" destId="{8C99A6F1-184F-824F-8C55-CFF9E774A3A1}" srcOrd="0" destOrd="0" presId="urn:microsoft.com/office/officeart/2005/8/layout/vList2"/>
    <dgm:cxn modelId="{C3C9E9AB-EF83-4D97-A30B-51B10D48C2BE}" srcId="{8BC0BCB0-87AA-4F42-9FD7-F895B784512B}" destId="{31D93E94-F748-4E3C-8D3D-0555CFB4DF2D}" srcOrd="2" destOrd="0" parTransId="{E195B4A6-BB82-409B-9DBA-B1066FEE6301}" sibTransId="{ABEAA9A3-11FD-4793-AB81-8DEB8236A0E2}"/>
    <dgm:cxn modelId="{C83CE1DE-EF70-8E4D-BBC2-4666DF4DE72C}" type="presOf" srcId="{31D93E94-F748-4E3C-8D3D-0555CFB4DF2D}" destId="{D58F6B75-E012-3243-B4D5-C2CA9FC769EE}" srcOrd="0" destOrd="0" presId="urn:microsoft.com/office/officeart/2005/8/layout/vList2"/>
    <dgm:cxn modelId="{32B239E5-AF5E-4193-807D-253C1547B121}" srcId="{8BC0BCB0-87AA-4F42-9FD7-F895B784512B}" destId="{FD2F6E4D-0868-4E8D-8150-63A541DCBF13}" srcOrd="0" destOrd="0" parTransId="{C9B53382-2E68-4D6A-B66E-7B45F3CDAC2C}" sibTransId="{BD440464-40BE-43E8-AA99-ABA0E3843C5F}"/>
    <dgm:cxn modelId="{D24D076C-1E69-984D-8016-E029D452944B}" type="presParOf" srcId="{A034F2EC-828F-B64F-A78C-06B9BA327991}" destId="{028809A8-2EB2-4048-AA99-C1D303A125AA}" srcOrd="0" destOrd="0" presId="urn:microsoft.com/office/officeart/2005/8/layout/vList2"/>
    <dgm:cxn modelId="{19E7F659-8F34-1445-AF7B-0B9F4E7D202E}" type="presParOf" srcId="{A034F2EC-828F-B64F-A78C-06B9BA327991}" destId="{39DD9E54-FBDF-8E43-A950-32BC0744FCB0}" srcOrd="1" destOrd="0" presId="urn:microsoft.com/office/officeart/2005/8/layout/vList2"/>
    <dgm:cxn modelId="{C6CBDECF-0DC2-954C-8A4E-64D085127B1D}" type="presParOf" srcId="{A034F2EC-828F-B64F-A78C-06B9BA327991}" destId="{8C99A6F1-184F-824F-8C55-CFF9E774A3A1}" srcOrd="2" destOrd="0" presId="urn:microsoft.com/office/officeart/2005/8/layout/vList2"/>
    <dgm:cxn modelId="{95D5A8D8-565B-8A42-A6D5-5F6DC155FB48}" type="presParOf" srcId="{A034F2EC-828F-B64F-A78C-06B9BA327991}" destId="{0A76ABEB-FE2B-7E4C-98BA-BEE702A42EA0}" srcOrd="3" destOrd="0" presId="urn:microsoft.com/office/officeart/2005/8/layout/vList2"/>
    <dgm:cxn modelId="{BFF685CD-9401-6641-8FC4-9A4476689B8A}" type="presParOf" srcId="{A034F2EC-828F-B64F-A78C-06B9BA327991}" destId="{D58F6B75-E012-3243-B4D5-C2CA9FC769E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13215E-F5AC-2940-9450-1F0E4A224B2C}">
      <dsp:nvSpPr>
        <dsp:cNvPr id="0" name=""/>
        <dsp:cNvSpPr/>
      </dsp:nvSpPr>
      <dsp:spPr>
        <a:xfrm>
          <a:off x="0" y="543705"/>
          <a:ext cx="1138030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76B924-5035-8F41-B5C3-5557FE9D45E6}">
      <dsp:nvSpPr>
        <dsp:cNvPr id="0" name=""/>
        <dsp:cNvSpPr/>
      </dsp:nvSpPr>
      <dsp:spPr>
        <a:xfrm>
          <a:off x="569015" y="204225"/>
          <a:ext cx="7966212" cy="6789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1104" tIns="0" rIns="301104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E0 </a:t>
          </a:r>
          <a:r>
            <a:rPr lang="fr-FR" sz="2300" kern="1200" dirty="0" err="1"/>
            <a:t>Recommendations</a:t>
          </a:r>
          <a:r>
            <a:rPr lang="fr-FR" sz="2300" kern="1200" dirty="0"/>
            <a:t> pour les </a:t>
          </a:r>
          <a:r>
            <a:rPr lang="fr-FR" sz="2300" kern="1200" dirty="0" err="1"/>
            <a:t>outliers</a:t>
          </a:r>
          <a:endParaRPr lang="en-US" sz="2300" kern="1200" dirty="0"/>
        </a:p>
      </dsp:txBody>
      <dsp:txXfrm>
        <a:off x="602159" y="237369"/>
        <a:ext cx="7899924" cy="612672"/>
      </dsp:txXfrm>
    </dsp:sp>
    <dsp:sp modelId="{C91FB2D2-67F7-C843-B84F-B2CEEC2C922C}">
      <dsp:nvSpPr>
        <dsp:cNvPr id="0" name=""/>
        <dsp:cNvSpPr/>
      </dsp:nvSpPr>
      <dsp:spPr>
        <a:xfrm>
          <a:off x="0" y="1586985"/>
          <a:ext cx="1138030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095839"/>
              <a:satOff val="-7299"/>
              <a:lumOff val="-1156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8ADB03-36BB-FD4F-9B77-8B1F5DA7188B}">
      <dsp:nvSpPr>
        <dsp:cNvPr id="0" name=""/>
        <dsp:cNvSpPr/>
      </dsp:nvSpPr>
      <dsp:spPr>
        <a:xfrm>
          <a:off x="569015" y="1247505"/>
          <a:ext cx="7966212" cy="678960"/>
        </a:xfrm>
        <a:prstGeom prst="roundRect">
          <a:avLst/>
        </a:prstGeom>
        <a:solidFill>
          <a:schemeClr val="accent5">
            <a:hueOff val="1095839"/>
            <a:satOff val="-7299"/>
            <a:lumOff val="-115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1104" tIns="0" rIns="301104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E1 Matching  des offres employeurs avec les CV</a:t>
          </a:r>
          <a:endParaRPr lang="en-US" sz="2300" kern="1200" dirty="0"/>
        </a:p>
      </dsp:txBody>
      <dsp:txXfrm>
        <a:off x="602159" y="1280649"/>
        <a:ext cx="7899924" cy="612672"/>
      </dsp:txXfrm>
    </dsp:sp>
    <dsp:sp modelId="{F9C402E1-F1F1-4340-ADC7-BD37808C53F8}">
      <dsp:nvSpPr>
        <dsp:cNvPr id="0" name=""/>
        <dsp:cNvSpPr/>
      </dsp:nvSpPr>
      <dsp:spPr>
        <a:xfrm>
          <a:off x="0" y="2630265"/>
          <a:ext cx="1138030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2191678"/>
              <a:satOff val="-14598"/>
              <a:lumOff val="-231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476339-BF9E-4445-8EF8-F26F9A26E4FA}">
      <dsp:nvSpPr>
        <dsp:cNvPr id="0" name=""/>
        <dsp:cNvSpPr/>
      </dsp:nvSpPr>
      <dsp:spPr>
        <a:xfrm>
          <a:off x="569015" y="2290785"/>
          <a:ext cx="7966212" cy="678960"/>
        </a:xfrm>
        <a:prstGeom prst="roundRect">
          <a:avLst/>
        </a:prstGeom>
        <a:solidFill>
          <a:schemeClr val="accent5">
            <a:hueOff val="2191678"/>
            <a:satOff val="-14598"/>
            <a:lumOff val="-2313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1104" tIns="0" rIns="301104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E2 </a:t>
          </a:r>
          <a:r>
            <a:rPr lang="fr-FR" sz="2300" kern="1200" dirty="0" err="1"/>
            <a:t>Scoring</a:t>
          </a:r>
          <a:r>
            <a:rPr lang="fr-FR" sz="2300" kern="1200" dirty="0"/>
            <a:t> via les feedbacks des chercheurs d’emploi</a:t>
          </a:r>
          <a:endParaRPr lang="en-US" sz="2300" kern="1200" dirty="0"/>
        </a:p>
      </dsp:txBody>
      <dsp:txXfrm>
        <a:off x="602159" y="2323929"/>
        <a:ext cx="7899924" cy="612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8809A8-2EB2-4048-AA99-C1D303A125AA}">
      <dsp:nvSpPr>
        <dsp:cNvPr id="0" name=""/>
        <dsp:cNvSpPr/>
      </dsp:nvSpPr>
      <dsp:spPr>
        <a:xfrm>
          <a:off x="0" y="347033"/>
          <a:ext cx="11380304" cy="8394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500" kern="1200" dirty="0" err="1"/>
            <a:t>Feature</a:t>
          </a:r>
          <a:r>
            <a:rPr lang="fr-FR" sz="3500" kern="1200" dirty="0"/>
            <a:t> 1 : TF IDF Titre offre et expériences CV</a:t>
          </a:r>
          <a:endParaRPr lang="en-US" sz="3500" kern="1200" dirty="0"/>
        </a:p>
      </dsp:txBody>
      <dsp:txXfrm>
        <a:off x="40980" y="388013"/>
        <a:ext cx="11298344" cy="757514"/>
      </dsp:txXfrm>
    </dsp:sp>
    <dsp:sp modelId="{8C99A6F1-184F-824F-8C55-CFF9E774A3A1}">
      <dsp:nvSpPr>
        <dsp:cNvPr id="0" name=""/>
        <dsp:cNvSpPr/>
      </dsp:nvSpPr>
      <dsp:spPr>
        <a:xfrm>
          <a:off x="0" y="1287308"/>
          <a:ext cx="11380304" cy="8394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500" kern="1200" dirty="0" err="1"/>
            <a:t>Feature</a:t>
          </a:r>
          <a:r>
            <a:rPr lang="fr-FR" sz="3500" kern="1200" dirty="0"/>
            <a:t> 2 : Présence de la catégorie du job dans le CV</a:t>
          </a:r>
          <a:endParaRPr lang="en-US" sz="3500" kern="1200" dirty="0"/>
        </a:p>
      </dsp:txBody>
      <dsp:txXfrm>
        <a:off x="40980" y="1328288"/>
        <a:ext cx="11298344" cy="757514"/>
      </dsp:txXfrm>
    </dsp:sp>
    <dsp:sp modelId="{D58F6B75-E012-3243-B4D5-C2CA9FC769EE}">
      <dsp:nvSpPr>
        <dsp:cNvPr id="0" name=""/>
        <dsp:cNvSpPr/>
      </dsp:nvSpPr>
      <dsp:spPr>
        <a:xfrm>
          <a:off x="0" y="2227583"/>
          <a:ext cx="11380304" cy="8394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500" kern="1200" dirty="0" err="1"/>
            <a:t>Feature</a:t>
          </a:r>
          <a:r>
            <a:rPr lang="fr-FR" sz="3500" kern="1200" dirty="0"/>
            <a:t> 3 : prérequis management</a:t>
          </a:r>
          <a:endParaRPr lang="en-US" sz="3500" kern="1200" dirty="0"/>
        </a:p>
      </dsp:txBody>
      <dsp:txXfrm>
        <a:off x="40980" y="2268563"/>
        <a:ext cx="11298344" cy="7575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9A7A7-C735-2448-B25B-7A252CD4B575}" type="datetimeFigureOut">
              <a:rPr lang="fr-FR" smtClean="0"/>
              <a:t>05/05/2022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46A5F9-9906-DD46-95B3-47D3FA1FBB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1255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46A5F9-9906-DD46-95B3-47D3FA1FBB9A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1176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617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907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713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5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38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129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5/5/22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461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5/5/22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8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5/5/22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111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22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210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5/5/22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135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37">
            <a:extLst>
              <a:ext uri="{FF2B5EF4-FFF2-40B4-BE49-F238E27FC236}">
                <a16:creationId xmlns:a16="http://schemas.microsoft.com/office/drawing/2014/main" id="{0BE66D35-6371-4809-9433-1EBF879150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39">
            <a:extLst>
              <a:ext uri="{FF2B5EF4-FFF2-40B4-BE49-F238E27FC236}">
                <a16:creationId xmlns:a16="http://schemas.microsoft.com/office/drawing/2014/main" id="{72EF3F9A-9717-4ACB-A30D-96694842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3047998" cy="45739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9E13635-8A48-FE4E-B590-6EEB44C6D0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21" y="397275"/>
            <a:ext cx="2628785" cy="3761257"/>
          </a:xfrm>
        </p:spPr>
        <p:txBody>
          <a:bodyPr anchor="ctr">
            <a:normAutofit/>
          </a:bodyPr>
          <a:lstStyle/>
          <a:p>
            <a:r>
              <a:rPr lang="fr-FR" sz="3200" dirty="0"/>
              <a:t>Job </a:t>
            </a:r>
            <a:r>
              <a:rPr lang="fr-FR" sz="3200" dirty="0" err="1"/>
              <a:t>matching</a:t>
            </a:r>
            <a:endParaRPr lang="fr-FR" sz="3200" dirty="0"/>
          </a:p>
        </p:txBody>
      </p:sp>
      <p:grpSp>
        <p:nvGrpSpPr>
          <p:cNvPr id="48" name="Group 41">
            <a:extLst>
              <a:ext uri="{FF2B5EF4-FFF2-40B4-BE49-F238E27FC236}">
                <a16:creationId xmlns:a16="http://schemas.microsoft.com/office/drawing/2014/main" id="{0EB82B4C-9249-4CFC-A372-7B0FF5E36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565226"/>
            <a:ext cx="3048003" cy="2292774"/>
            <a:chOff x="6096002" y="-9073"/>
            <a:chExt cx="6095998" cy="6867073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1B9437E-0974-4AB4-8491-D8BDD841D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3">
              <a:extLst>
                <a:ext uri="{FF2B5EF4-FFF2-40B4-BE49-F238E27FC236}">
                  <a16:creationId xmlns:a16="http://schemas.microsoft.com/office/drawing/2014/main" id="{CDCB975E-33D1-4FB0-AA40-C2250AA66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Sous-titre 2">
            <a:extLst>
              <a:ext uri="{FF2B5EF4-FFF2-40B4-BE49-F238E27FC236}">
                <a16:creationId xmlns:a16="http://schemas.microsoft.com/office/drawing/2014/main" id="{F9745F67-E172-0043-91FB-D2368ACE33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221" y="4846029"/>
            <a:ext cx="2550597" cy="1478402"/>
          </a:xfrm>
        </p:spPr>
        <p:txBody>
          <a:bodyPr anchor="ctr">
            <a:normAutofit/>
          </a:bodyPr>
          <a:lstStyle/>
          <a:p>
            <a:r>
              <a:rPr lang="fr-FR" sz="1800" dirty="0"/>
              <a:t>Modélisation</a:t>
            </a:r>
          </a:p>
        </p:txBody>
      </p:sp>
      <p:pic>
        <p:nvPicPr>
          <p:cNvPr id="4" name="Vidéo 3" descr="Une image contenant intérieur, fenêtre&#10;&#10;Description générée automatiquement">
            <a:extLst>
              <a:ext uri="{FF2B5EF4-FFF2-40B4-BE49-F238E27FC236}">
                <a16:creationId xmlns:a16="http://schemas.microsoft.com/office/drawing/2014/main" id="{A1CFE6F9-1D20-2811-2954-4A75CA1A86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3646516" y="1173042"/>
            <a:ext cx="7908176" cy="443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301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4AF15C8E-093E-4823-A12A-001BAA62B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DC60494-71A0-4561-A012-BA2338D0D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22957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6B668DB-47EA-16F6-05A1-384F7BA94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570831"/>
          </a:xfrm>
        </p:spPr>
        <p:txBody>
          <a:bodyPr>
            <a:normAutofit/>
          </a:bodyPr>
          <a:lstStyle/>
          <a:p>
            <a:r>
              <a:rPr lang="fr-FR" dirty="0"/>
              <a:t>Modélisation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DC5D12A8-9D0C-17FC-D1C4-3374A6DA4B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424262"/>
              </p:ext>
            </p:extLst>
          </p:nvPr>
        </p:nvGraphicFramePr>
        <p:xfrm>
          <a:off x="427383" y="2713383"/>
          <a:ext cx="11380304" cy="34140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0859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50666DC1-CD27-4874-9484-9D06C59F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8A2FCF07-6918-45A6-B28F-1025FEBA7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2EF3F9A-9717-4ACB-A30D-96694842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3644" cy="45672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A4E6EDC-0F4E-6CAB-9087-85F2190E4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87" y="1122362"/>
            <a:ext cx="5184053" cy="30495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600" dirty="0"/>
              <a:t>E0 Recommendations outliers (non </a:t>
            </a:r>
            <a:r>
              <a:rPr lang="en-US" sz="4600" dirty="0" err="1"/>
              <a:t>personalisées</a:t>
            </a:r>
            <a:r>
              <a:rPr lang="en-US" sz="4600" dirty="0"/>
              <a:t>)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7DA50AA-91F7-46BD-A597-D6D53C49BB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567276"/>
            <a:ext cx="6095998" cy="2290723"/>
            <a:chOff x="6096002" y="-9073"/>
            <a:chExt cx="6095998" cy="6867073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51BD77B-CBDE-42DB-BB4D-025A98022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FA125DA2-04DB-43C8-81D3-D063B1D7B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</p:grp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D0AB712-0DB5-46DF-9FED-2F75CE53E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187" y="4868141"/>
            <a:ext cx="5147685" cy="13548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* </a:t>
            </a:r>
            <a:r>
              <a:rPr lang="en-US" sz="2000" dirty="0" err="1"/>
              <a:t>étudiants</a:t>
            </a:r>
            <a:endParaRPr lang="en-US" sz="2000" dirty="0"/>
          </a:p>
          <a:p>
            <a:pPr>
              <a:lnSpc>
                <a:spcPct val="110000"/>
              </a:lnSpc>
            </a:pPr>
            <a:r>
              <a:rPr lang="en-US" sz="2000" dirty="0"/>
              <a:t>* </a:t>
            </a:r>
            <a:r>
              <a:rPr lang="en-US" sz="2000" dirty="0" err="1"/>
              <a:t>chômeurs</a:t>
            </a:r>
            <a:r>
              <a:rPr lang="en-US" sz="2000" dirty="0"/>
              <a:t> longue durée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* </a:t>
            </a:r>
            <a:r>
              <a:rPr lang="en-US" sz="2000" dirty="0" err="1"/>
              <a:t>personnes</a:t>
            </a:r>
            <a:r>
              <a:rPr lang="en-US" sz="2000" dirty="0"/>
              <a:t> sans CV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50E825F-9275-87B2-7632-A86010A1A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018" y="438994"/>
            <a:ext cx="5400989" cy="2578971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DDE5F351-62B9-A4FA-9836-27738AE7F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018" y="3831086"/>
            <a:ext cx="5400989" cy="186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314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AF15C8E-093E-4823-A12A-001BAA62B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C60494-71A0-4561-A012-BA2338D0D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22957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D1F41D0-837C-6D0E-5383-8E0A75914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570831"/>
          </a:xfrm>
        </p:spPr>
        <p:txBody>
          <a:bodyPr>
            <a:normAutofit/>
          </a:bodyPr>
          <a:lstStyle/>
          <a:p>
            <a:pPr lvl="0">
              <a:lnSpc>
                <a:spcPct val="90000"/>
              </a:lnSpc>
            </a:pPr>
            <a:r>
              <a:rPr lang="fr-FR" sz="5000" dirty="0"/>
              <a:t>E1 Matching  des offres employeurs avec les CV</a:t>
            </a:r>
            <a:endParaRPr lang="en-US" sz="5000" dirty="0"/>
          </a:p>
        </p:txBody>
      </p:sp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FC29442B-F5A7-A5A6-A2FF-BE5C6F615D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5198986"/>
              </p:ext>
            </p:extLst>
          </p:nvPr>
        </p:nvGraphicFramePr>
        <p:xfrm>
          <a:off x="427383" y="2713383"/>
          <a:ext cx="11380304" cy="34140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11588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50666DC1-CD27-4874-9484-9D06C59F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ABFC6EA2-A878-462E-B250-A0FFE1F53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2EF3F9A-9717-4ACB-A30D-96694842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47998" cy="22832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20B2B5D-E66B-D270-197A-ED7CB3800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749" y="397275"/>
            <a:ext cx="2554257" cy="16171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Feature 1 (</a:t>
            </a:r>
            <a:r>
              <a:rPr lang="en-US" sz="3200"/>
              <a:t>exemple</a:t>
            </a:r>
            <a:r>
              <a:rPr lang="en-US" sz="3200" dirty="0"/>
              <a:t>)</a:t>
            </a:r>
            <a:br>
              <a:rPr lang="en-US" sz="3200" dirty="0"/>
            </a:br>
            <a:endParaRPr lang="en-US" sz="3200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E6AE698-618A-40C4-9717-024A2EABC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283224"/>
            <a:ext cx="3048003" cy="4574776"/>
            <a:chOff x="6096002" y="-9073"/>
            <a:chExt cx="6095998" cy="6867073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A6C384B-B15B-49B2-A765-4CC92348C6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E2C100C-6575-40D1-B4BD-4BC6CC523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C51B2F63-D6EA-3025-84D0-EB3DC86D9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6516" y="682351"/>
            <a:ext cx="7908176" cy="5417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039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8">
            <a:extLst>
              <a:ext uri="{FF2B5EF4-FFF2-40B4-BE49-F238E27FC236}">
                <a16:creationId xmlns:a16="http://schemas.microsoft.com/office/drawing/2014/main" id="{50666DC1-CD27-4874-9484-9D06C59F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7FB8D577-336D-4DE0-B777-3D6C33218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2">
            <a:extLst>
              <a:ext uri="{FF2B5EF4-FFF2-40B4-BE49-F238E27FC236}">
                <a16:creationId xmlns:a16="http://schemas.microsoft.com/office/drawing/2014/main" id="{9E7809E1-9183-4F3F-ACE0-225BA2E21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5998" y="3419929"/>
            <a:ext cx="6096002" cy="3438071"/>
            <a:chOff x="6095998" y="3419929"/>
            <a:chExt cx="6096002" cy="343807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6B11184-6CAF-4FDA-8671-7F9478F50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3419929"/>
              <a:ext cx="6095998" cy="343807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14">
              <a:extLst>
                <a:ext uri="{FF2B5EF4-FFF2-40B4-BE49-F238E27FC236}">
                  <a16:creationId xmlns:a16="http://schemas.microsoft.com/office/drawing/2014/main" id="{1F2A457B-D79A-40BF-9B8B-DC51F37007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8" y="3429000"/>
              <a:ext cx="6095998" cy="34290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72EF3F9A-9717-4ACB-A30D-96694842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A76CD3B-0B1B-1A6C-A184-D7D482873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4" y="554893"/>
            <a:ext cx="10769600" cy="254781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E2 Scoring via les feedbacks des </a:t>
            </a:r>
            <a:r>
              <a:rPr lang="en-US" dirty="0" err="1"/>
              <a:t>chercheurs</a:t>
            </a:r>
            <a:r>
              <a:rPr lang="en-US" dirty="0"/>
              <a:t> </a:t>
            </a:r>
            <a:r>
              <a:rPr lang="en-US" dirty="0" err="1"/>
              <a:t>d’emploi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184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961D37-52A4-F2C1-627B-AA474368E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7ED804-D682-7DC9-EBB2-D0AC43525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7995992"/>
      </p:ext>
    </p:extLst>
  </p:cSld>
  <p:clrMapOvr>
    <a:masterClrMapping/>
  </p:clrMapOvr>
</p:sld>
</file>

<file path=ppt/theme/theme1.xml><?xml version="1.0" encoding="utf-8"?>
<a:theme xmlns:a="http://schemas.openxmlformats.org/drawingml/2006/main" name="MatrixVTI">
  <a:themeElements>
    <a:clrScheme name="Custom 29">
      <a:dk1>
        <a:srgbClr val="000000"/>
      </a:dk1>
      <a:lt1>
        <a:sysClr val="window" lastClr="FFFFFF"/>
      </a:lt1>
      <a:dk2>
        <a:srgbClr val="465959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7967B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</TotalTime>
  <Words>94</Words>
  <Application>Microsoft Macintosh PowerPoint</Application>
  <PresentationFormat>Grand écran</PresentationFormat>
  <Paragraphs>18</Paragraphs>
  <Slides>7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Bahnschrift</vt:lpstr>
      <vt:lpstr>Calibri</vt:lpstr>
      <vt:lpstr>MatrixVTI</vt:lpstr>
      <vt:lpstr>Job matching</vt:lpstr>
      <vt:lpstr>Modélisation</vt:lpstr>
      <vt:lpstr>E0 Recommendations outliers (non personalisées)</vt:lpstr>
      <vt:lpstr>E1 Matching  des offres employeurs avec les CV</vt:lpstr>
      <vt:lpstr>Feature 1 (exemple) </vt:lpstr>
      <vt:lpstr>E2 Scoring via les feedbacks des chercheurs d’emploi </vt:lpstr>
      <vt:lpstr>Résultats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Job matching</dc:title>
  <dc:creator>Samuel Jacquot</dc:creator>
  <cp:lastModifiedBy>Samuel Jacquot</cp:lastModifiedBy>
  <cp:revision>2</cp:revision>
  <dcterms:created xsi:type="dcterms:W3CDTF">2022-04-27T10:22:42Z</dcterms:created>
  <dcterms:modified xsi:type="dcterms:W3CDTF">2022-05-05T23:10:35Z</dcterms:modified>
</cp:coreProperties>
</file>

<file path=docProps/thumbnail.jpeg>
</file>